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sldIdLst>
    <p:sldId id="256" r:id="rId2"/>
    <p:sldId id="393" r:id="rId3"/>
    <p:sldId id="358" r:id="rId4"/>
    <p:sldId id="354" r:id="rId5"/>
    <p:sldId id="395" r:id="rId6"/>
    <p:sldId id="396" r:id="rId7"/>
    <p:sldId id="394" r:id="rId8"/>
    <p:sldId id="363" r:id="rId9"/>
    <p:sldId id="360" r:id="rId10"/>
    <p:sldId id="361" r:id="rId11"/>
    <p:sldId id="362" r:id="rId12"/>
    <p:sldId id="397" r:id="rId13"/>
    <p:sldId id="398" r:id="rId14"/>
    <p:sldId id="399" r:id="rId15"/>
    <p:sldId id="400" r:id="rId16"/>
    <p:sldId id="401" r:id="rId17"/>
    <p:sldId id="364" r:id="rId18"/>
    <p:sldId id="365" r:id="rId19"/>
    <p:sldId id="366" r:id="rId20"/>
    <p:sldId id="367" r:id="rId21"/>
    <p:sldId id="402" r:id="rId22"/>
    <p:sldId id="403" r:id="rId23"/>
    <p:sldId id="404" r:id="rId24"/>
    <p:sldId id="405" r:id="rId25"/>
    <p:sldId id="406" r:id="rId26"/>
    <p:sldId id="412" r:id="rId27"/>
    <p:sldId id="407" r:id="rId28"/>
    <p:sldId id="408" r:id="rId29"/>
    <p:sldId id="409" r:id="rId30"/>
    <p:sldId id="368" r:id="rId31"/>
    <p:sldId id="369" r:id="rId32"/>
    <p:sldId id="371" r:id="rId33"/>
    <p:sldId id="370" r:id="rId34"/>
    <p:sldId id="372" r:id="rId35"/>
    <p:sldId id="373" r:id="rId36"/>
    <p:sldId id="375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3" r:id="rId45"/>
    <p:sldId id="384" r:id="rId46"/>
    <p:sldId id="385" r:id="rId47"/>
    <p:sldId id="386" r:id="rId48"/>
    <p:sldId id="387" r:id="rId49"/>
    <p:sldId id="388" r:id="rId50"/>
    <p:sldId id="416" r:id="rId51"/>
    <p:sldId id="389" r:id="rId52"/>
    <p:sldId id="390" r:id="rId53"/>
    <p:sldId id="391" r:id="rId54"/>
    <p:sldId id="392" r:id="rId55"/>
    <p:sldId id="410" r:id="rId56"/>
    <p:sldId id="411" r:id="rId57"/>
    <p:sldId id="413" r:id="rId58"/>
    <p:sldId id="414" r:id="rId59"/>
    <p:sldId id="415" r:id="rId60"/>
    <p:sldId id="272" r:id="rId61"/>
  </p:sldIdLst>
  <p:sldSz cx="16256000" cy="9144000"/>
  <p:notesSz cx="9926638" cy="6797675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A1F4A"/>
    <a:srgbClr val="15429B"/>
    <a:srgbClr val="6491EA"/>
    <a:srgbClr val="1866D8"/>
    <a:srgbClr val="00A1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72" autoAdjust="0"/>
    <p:restoredTop sz="94253" autoAdjust="0"/>
  </p:normalViewPr>
  <p:slideViewPr>
    <p:cSldViewPr>
      <p:cViewPr>
        <p:scale>
          <a:sx n="70" d="100"/>
          <a:sy n="70" d="100"/>
        </p:scale>
        <p:origin x="-636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8BBD5-8B82-40CD-A37B-B5E918844B1E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208C2-56B2-41F6-8DA7-9DB332BE22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67543" y="3387449"/>
            <a:ext cx="712091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594F8C"/>
                </a:solidFill>
                <a:latin typeface="Calibri-Light"/>
                <a:cs typeface="Calibri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390" y="577124"/>
            <a:ext cx="12657218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2299" y="2256637"/>
            <a:ext cx="8739505" cy="4930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jpe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92" y="0"/>
            <a:ext cx="16276292" cy="906780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0" y="571472"/>
            <a:ext cx="91281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О пенсионном и социальном обеспечении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участников специальной военной операции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в Республике Алтай</a:t>
            </a:r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endParaRPr lang="ru-RU" sz="28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</p:txBody>
      </p:sp>
      <p:pic>
        <p:nvPicPr>
          <p:cNvPr id="5" name="Picture 28">
            <a:extLst>
              <a:ext uri="{FF2B5EF4-FFF2-40B4-BE49-F238E27FC236}">
                <a16:creationId xmlns:a16="http://schemas.microsoft.com/office/drawing/2014/main" xmlns="" id="{8B189839-F567-C141-85A7-3182C767F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3833756"/>
            <a:ext cx="5873169" cy="4187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3554" y="863182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Montserrat" pitchFamily="2" charset="-52"/>
              </a:rPr>
              <a:t>2025 год</a:t>
            </a:r>
            <a:endParaRPr lang="ru-RU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820" y="5786446"/>
            <a:ext cx="878687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Докладчик:</a:t>
            </a:r>
            <a:b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Управляющий Отделением 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Социального фонда России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 по Республике Алтай</a:t>
            </a:r>
          </a:p>
          <a:p>
            <a:r>
              <a:rPr lang="ru-RU" sz="2000" b="1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Ольга Борисовна </a:t>
            </a:r>
            <a:r>
              <a:rPr lang="ru-RU" sz="2000" b="1" dirty="0" err="1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Каташева</a:t>
            </a:r>
            <a:endParaRPr lang="ru-RU" sz="2000" b="1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127340" y="2143108"/>
            <a:ext cx="13358906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Федеральный закон от 17.07.1999 № 178-ФЗ 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«О государственной социальной помощи»</a:t>
            </a:r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  <a:latin typeface="Montserrat" pitchFamily="2" charset="-52"/>
              </a:rPr>
              <a:t> </a:t>
            </a: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  <a:latin typeface="Montserrat" pitchFamily="2" charset="-52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341522" y="3286116"/>
            <a:ext cx="13216030" cy="3786214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198910" y="3571868"/>
            <a:ext cx="107157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ОСФР по Республике Алтай бесплатно осуществляет обеспечение участников специальной военной операции и членов их семей путевками на санаторно-курортное лечение при наличии у них медицинских показаний и отсутствии противопоказаний для санаторно-курортного лечения и бесплатным проездом к месту лечения и обратно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 </a:t>
            </a:r>
          </a:p>
          <a:p>
            <a:pPr algn="ctr"/>
            <a:endParaRPr lang="ru-RU" sz="28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2428860"/>
            <a:ext cx="11072890" cy="185738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2571736"/>
            <a:ext cx="11144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клиентскую службу ОСФР по Республике Алтай;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/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при наличии паспорта, СНИЛС, мобильного телефона или электронной почты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341654" y="1714480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Для получения путевки на СКЛ необходимо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17" name="Группа 15"/>
          <p:cNvGrpSpPr/>
          <p:nvPr/>
        </p:nvGrpSpPr>
        <p:grpSpPr>
          <a:xfrm>
            <a:off x="2770150" y="5143504"/>
            <a:ext cx="10930014" cy="2000264"/>
            <a:chOff x="2630938" y="2209530"/>
            <a:chExt cx="13287466" cy="3362628"/>
          </a:xfrm>
        </p:grpSpPr>
        <p:grpSp>
          <p:nvGrpSpPr>
            <p:cNvPr id="21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270216" y="4500562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70348" y="5357818"/>
            <a:ext cx="91440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справка для получения путевки на санаторно-курортное лечение по форме N 070/у </a:t>
            </a:r>
          </a:p>
          <a:p>
            <a:r>
              <a:rPr lang="ru-RU" sz="2400" dirty="0" smtClean="0"/>
              <a:t>         </a:t>
            </a:r>
          </a:p>
        </p:txBody>
      </p:sp>
      <p:grpSp>
        <p:nvGrpSpPr>
          <p:cNvPr id="36" name="Группа 15"/>
          <p:cNvGrpSpPr/>
          <p:nvPr/>
        </p:nvGrpSpPr>
        <p:grpSpPr>
          <a:xfrm>
            <a:off x="2913026" y="7786710"/>
            <a:ext cx="10787138" cy="1143008"/>
            <a:chOff x="2630938" y="2209530"/>
            <a:chExt cx="13287466" cy="3362628"/>
          </a:xfrm>
        </p:grpSpPr>
        <p:grpSp>
          <p:nvGrpSpPr>
            <p:cNvPr id="37" name="Группа 25"/>
            <p:cNvGrpSpPr/>
            <p:nvPr/>
          </p:nvGrpSpPr>
          <p:grpSpPr>
            <a:xfrm rot="277403">
              <a:off x="2630942" y="2209530"/>
              <a:ext cx="13287466" cy="3362628"/>
              <a:chOff x="2073249" y="1761916"/>
              <a:chExt cx="8086841" cy="3417432"/>
            </a:xfrm>
          </p:grpSpPr>
          <p:sp>
            <p:nvSpPr>
              <p:cNvPr id="39" name="Скругленный прямоугольник 3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Скругленный прямоугольник 3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4413224" y="8072462"/>
            <a:ext cx="9144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в порядке очередности</a:t>
            </a:r>
          </a:p>
          <a:p>
            <a:r>
              <a:rPr lang="ru-RU" sz="2400" dirty="0" smtClean="0"/>
              <a:t>        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555968" y="7215206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Сроки оказания услуги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3200" b="1" dirty="0" smtClean="0">
              <a:solidFill>
                <a:schemeClr val="bg1"/>
              </a:solidFill>
              <a:latin typeface="Montserrat" pitchFamily="2" charset="-52"/>
              <a:cs typeface="Times New Roman" pitchFamily="18" charset="0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</a:t>
            </a:r>
          </a:p>
          <a:p>
            <a:pPr algn="ctr">
              <a:defRPr/>
            </a:pPr>
            <a:r>
              <a:rPr lang="ru-RU" sz="3200" b="1" dirty="0" smtClean="0"/>
              <a:t> </a:t>
            </a:r>
            <a:endParaRPr lang="ru-RU" sz="3200" b="1" dirty="0" smtClean="0">
              <a:solidFill>
                <a:schemeClr val="bg1"/>
              </a:solidFill>
              <a:latin typeface="Montserrat" pitchFamily="2" charset="-52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643042"/>
            <a:ext cx="13200098" cy="1867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Очередь на санаторно-курортное лечение можно отследить по</a:t>
            </a:r>
            <a:r>
              <a:rPr lang="en-US" sz="2400" dirty="0" smtClean="0">
                <a:solidFill>
                  <a:schemeClr val="tx2"/>
                </a:solidFill>
              </a:rPr>
              <a:t> QR</a:t>
            </a:r>
            <a:r>
              <a:rPr lang="ru-RU" sz="2400" dirty="0" smtClean="0">
                <a:solidFill>
                  <a:schemeClr val="tx2"/>
                </a:solidFill>
              </a:rPr>
              <a:t>-коду: </a:t>
            </a:r>
          </a:p>
          <a:p>
            <a:endParaRPr lang="ru-RU" sz="1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1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algn="just">
              <a:spcBef>
                <a:spcPts val="100"/>
              </a:spcBef>
            </a:pPr>
            <a:endParaRPr lang="ru-RU" sz="12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 algn="just">
              <a:spcBef>
                <a:spcPts val="100"/>
              </a:spcBef>
            </a:pPr>
            <a:r>
              <a:rPr lang="ru-RU" sz="1200" dirty="0" smtClean="0">
                <a:solidFill>
                  <a:schemeClr val="tx2"/>
                </a:solidFill>
              </a:rPr>
              <a:t> </a:t>
            </a:r>
            <a:endParaRPr lang="ru-RU" sz="12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 algn="just">
              <a:spcBef>
                <a:spcPts val="100"/>
              </a:spcBef>
            </a:pPr>
            <a:endParaRPr lang="ru-RU" sz="1200" dirty="0" smtClean="0">
              <a:solidFill>
                <a:schemeClr val="tx2"/>
              </a:solidFill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12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1200" kern="0" dirty="0">
              <a:solidFill>
                <a:schemeClr val="tx2"/>
              </a:solidFill>
            </a:endParaRPr>
          </a:p>
        </p:txBody>
      </p:sp>
      <p:pic>
        <p:nvPicPr>
          <p:cNvPr id="30" name="Рисунок 29" descr="qr-cod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3554" y="2285984"/>
            <a:ext cx="4357718" cy="435771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2698712" y="6786578"/>
            <a:ext cx="11430080" cy="2728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или по ссылке:</a:t>
            </a:r>
          </a:p>
          <a:p>
            <a:endParaRPr lang="ru-RU" sz="2400" dirty="0" smtClean="0">
              <a:solidFill>
                <a:schemeClr val="tx2"/>
              </a:solidFill>
              <a:latin typeface="Montserrat" pitchFamily="2" charset="-52"/>
            </a:endParaRPr>
          </a:p>
          <a:p>
            <a:r>
              <a:rPr lang="en-US" sz="3200" b="1" dirty="0" smtClean="0">
                <a:solidFill>
                  <a:schemeClr val="tx2"/>
                </a:solidFill>
              </a:rPr>
              <a:t>https://sfr.gov.ru/branches/altai/info/~0/8674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</a:p>
          <a:p>
            <a:endParaRPr lang="ru-RU" sz="14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pPr marL="12700" algn="just">
              <a:spcBef>
                <a:spcPts val="100"/>
              </a:spcBef>
            </a:pPr>
            <a:endParaRPr lang="ru-RU" sz="12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pPr marL="12700" lvl="0" algn="just">
              <a:spcBef>
                <a:spcPts val="100"/>
              </a:spcBef>
            </a:pPr>
            <a:r>
              <a:rPr lang="ru-RU" sz="1200" dirty="0" smtClean="0">
                <a:solidFill>
                  <a:schemeClr val="tx2"/>
                </a:solidFill>
                <a:latin typeface="Montserrat" pitchFamily="2" charset="-52"/>
              </a:rPr>
              <a:t> </a:t>
            </a:r>
            <a:endParaRPr lang="ru-RU" sz="1200" dirty="0" smtClean="0">
              <a:solidFill>
                <a:schemeClr val="tx2"/>
              </a:solidFill>
              <a:latin typeface="Montserrat" pitchFamily="2" charset="-52"/>
              <a:cs typeface="Arial" pitchFamily="34" charset="0"/>
            </a:endParaRPr>
          </a:p>
          <a:p>
            <a:pPr marL="12700" algn="just">
              <a:spcBef>
                <a:spcPts val="100"/>
              </a:spcBef>
            </a:pPr>
            <a:endParaRPr lang="ru-RU" sz="12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12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342900" indent="12700"/>
            <a:endParaRPr lang="ru-RU" sz="1200" kern="0" dirty="0">
              <a:solidFill>
                <a:schemeClr val="tx2"/>
              </a:solidFill>
              <a:latin typeface="Montserrat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2357422"/>
            <a:ext cx="11072890" cy="185738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198910" y="2571736"/>
            <a:ext cx="9286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отдел социальных программ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ОСФР по Республике Алтай: г. Горно-Алтайск  ул. В. </a:t>
            </a:r>
            <a:r>
              <a:rPr lang="ru-RU" sz="2400" dirty="0" err="1" smtClean="0">
                <a:solidFill>
                  <a:schemeClr val="tx2"/>
                </a:solidFill>
              </a:rPr>
              <a:t>Чаптынова</a:t>
            </a:r>
            <a:r>
              <a:rPr lang="ru-RU" sz="2400" dirty="0" smtClean="0">
                <a:solidFill>
                  <a:schemeClr val="tx2"/>
                </a:solidFill>
              </a:rPr>
              <a:t>, д.20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27340" y="1714480"/>
            <a:ext cx="1114432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Для обеспечения бесплатным проездом к месту лечения необходимо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770150" y="5143504"/>
            <a:ext cx="10930014" cy="2000264"/>
            <a:chOff x="2630938" y="2209530"/>
            <a:chExt cx="13287466" cy="3362628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270216" y="4500562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70348" y="5357818"/>
            <a:ext cx="91440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направление к месту лечения для получения медицинской помощи и талон N 2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  <p:grpSp>
        <p:nvGrpSpPr>
          <p:cNvPr id="6" name="Группа 15"/>
          <p:cNvGrpSpPr/>
          <p:nvPr/>
        </p:nvGrpSpPr>
        <p:grpSpPr>
          <a:xfrm>
            <a:off x="2913026" y="7786710"/>
            <a:ext cx="10787138" cy="1143008"/>
            <a:chOff x="2630938" y="2209530"/>
            <a:chExt cx="13287466" cy="3362628"/>
          </a:xfrm>
        </p:grpSpPr>
        <p:grpSp>
          <p:nvGrpSpPr>
            <p:cNvPr id="7" name="Группа 25"/>
            <p:cNvGrpSpPr/>
            <p:nvPr/>
          </p:nvGrpSpPr>
          <p:grpSpPr>
            <a:xfrm rot="277403">
              <a:off x="2630942" y="2209530"/>
              <a:ext cx="13287466" cy="3362628"/>
              <a:chOff x="2073249" y="1761916"/>
              <a:chExt cx="8086841" cy="3417432"/>
            </a:xfrm>
          </p:grpSpPr>
          <p:sp>
            <p:nvSpPr>
              <p:cNvPr id="39" name="Скругленный прямоугольник 3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Скругленный прямоугольник 3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4413224" y="8072462"/>
            <a:ext cx="9144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не позднее 14 дней со дня регистрации заявления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555968" y="7215206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Сроки оказания услуги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 в реабилитационных центрах СФР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428729"/>
            <a:ext cx="13358906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  <a:latin typeface="Montserrat" pitchFamily="2" charset="-52"/>
              </a:rPr>
              <a:t> </a:t>
            </a: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  <a:latin typeface="Montserrat" pitchFamily="2" charset="-52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270084" y="2285984"/>
            <a:ext cx="12930278" cy="435771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056034" y="3000364"/>
            <a:ext cx="107157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- Постановление Правительства РФ от 28.12.2024 № 1960«Об утверждении Правил предоставления и оплаты услуг по санаторно-курортному лечению, медицинской реабилитации лиц, указанных в части 10 статьи 7 Федерального закона «О бюджете Фонда пенсионного и социального страхования Российской Федерации на 2025 год и на плановый период 2026 и 2027 годов».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 </a:t>
            </a:r>
          </a:p>
          <a:p>
            <a:pPr algn="ctr"/>
            <a:endParaRPr lang="ru-RU" sz="28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98778" y="157160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Нормативная база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 в реабилитационных центрах СФР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428729"/>
            <a:ext cx="13358906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  <a:latin typeface="Montserrat" pitchFamily="2" charset="-52"/>
              </a:rPr>
              <a:t> </a:t>
            </a: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  <a:latin typeface="Montserrat" pitchFamily="2" charset="-52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270084" y="2285984"/>
            <a:ext cx="12930278" cy="435771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056034" y="2714612"/>
            <a:ext cx="10715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Уволенные участники СВО, имеющие статус «Ветеран боевых действий»: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2"/>
                </a:solidFill>
              </a:rPr>
              <a:t>- военнослужащие, проходившие военную службу в ВС РФ;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2"/>
                </a:solidFill>
              </a:rPr>
              <a:t>- лица, находившиеся на военной службе в войсках национальной гвардии РФ, в воинских формированиях;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tx2"/>
                </a:solidFill>
              </a:rPr>
              <a:t>- граждане, призванные на военную службу по мобилизации или заключившие контракт, либо контракт о добровольном содействии в выполнении задач, возложенных на ВС РФ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 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55902" y="164304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 в реабилитационных центрах СФР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2857488"/>
            <a:ext cx="12001584" cy="3214710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3357554"/>
            <a:ext cx="11144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- медицинская реабилитация;</a:t>
            </a:r>
          </a:p>
          <a:p>
            <a:r>
              <a:rPr lang="ru-RU" sz="3600" dirty="0" smtClean="0">
                <a:solidFill>
                  <a:schemeClr val="tx2"/>
                </a:solidFill>
              </a:rPr>
              <a:t>- санаторно-курортное лечение;</a:t>
            </a:r>
          </a:p>
          <a:p>
            <a:r>
              <a:rPr lang="ru-RU" sz="3600" dirty="0" smtClean="0">
                <a:solidFill>
                  <a:schemeClr val="tx2"/>
                </a:solidFill>
              </a:rPr>
              <a:t>- компенсация проезда к месту лечения и обратно</a:t>
            </a:r>
          </a:p>
          <a:p>
            <a:endParaRPr lang="ru-RU" sz="36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41654" y="2071670"/>
            <a:ext cx="8072494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tx2"/>
                </a:solidFill>
                <a:cs typeface="Times New Roman" pitchFamily="18" charset="0"/>
              </a:rPr>
              <a:t> Формы СКЛ</a:t>
            </a:r>
            <a:r>
              <a:rPr lang="ru-RU" sz="4000" dirty="0" smtClean="0">
                <a:solidFill>
                  <a:schemeClr val="tx2"/>
                </a:solidFill>
              </a:rPr>
              <a:t>:</a:t>
            </a:r>
            <a:endParaRPr lang="ru-RU" sz="6000" dirty="0" smtClean="0">
              <a:solidFill>
                <a:schemeClr val="tx2"/>
              </a:solidFill>
            </a:endParaRPr>
          </a:p>
          <a:p>
            <a:endParaRPr lang="ru-RU" sz="40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40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36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3600" dirty="0" smtClean="0">
                <a:solidFill>
                  <a:schemeClr val="tx2"/>
                </a:solidFill>
              </a:rPr>
              <a:t> </a:t>
            </a:r>
            <a:endParaRPr lang="ru-RU" sz="36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36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36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36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 в реабилитационных центрах СФР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198910" y="2571736"/>
            <a:ext cx="9286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555836" y="1285852"/>
            <a:ext cx="11144328" cy="3331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Услуги по медицинской реабилитации и санаторно-курортному лечению можно получить в 12 центрах реабилитации СФР 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pic>
        <p:nvPicPr>
          <p:cNvPr id="50" name="Рисунок 49" descr="Безымянный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968" y="2143108"/>
            <a:ext cx="10787138" cy="6363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Медицинская реабилитация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428992"/>
            <a:ext cx="12787402" cy="400052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4500562"/>
            <a:ext cx="11144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Длительность медицинской реабилитации до 25 дней;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В течении года возможно прохождение повторного курса медицинской реабилитации в центрах реабилитации СФР по медицинским показаниям.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41654" y="2214546"/>
            <a:ext cx="12287336" cy="3713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Осуществляется при наличии медицинских показаний и отсутствии противопоказаний 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Медицинская реабилитация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770150" y="3000364"/>
            <a:ext cx="12073022" cy="1571636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214678"/>
            <a:ext cx="11144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клиентскую службу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13092" y="2285984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Для получения услуги необходимо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770150" y="5857884"/>
            <a:ext cx="12073022" cy="1785950"/>
            <a:chOff x="2630938" y="2209530"/>
            <a:chExt cx="13287466" cy="3362628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5214942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556100" y="6072198"/>
            <a:ext cx="90726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справка для получения путевки по форме N 070/у </a:t>
            </a:r>
          </a:p>
          <a:p>
            <a:r>
              <a:rPr lang="ru-RU" sz="2400" dirty="0" smtClean="0"/>
              <a:t>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428992"/>
            <a:ext cx="12787402" cy="400052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4500562"/>
            <a:ext cx="11144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Длительность СКЛ - до 21 дня;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Предоставляется один раз в год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84530" y="2357422"/>
            <a:ext cx="12287336" cy="3713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Осуществляется при наличии медицинских показаний и отсутствии противопоказаний 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Санаторно-курортное лечение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000364"/>
            <a:ext cx="12358774" cy="3000396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214678"/>
            <a:ext cx="111443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клиентскую службу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r>
              <a:rPr lang="ru-RU" sz="2400" dirty="0" smtClean="0">
                <a:solidFill>
                  <a:schemeClr val="tx2"/>
                </a:solidFill>
              </a:rPr>
              <a:t> с приложением электронного образа документов;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предоставить в центр реабилитации оригинал санаторно-курортной карты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(форма № 072/у)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70216" y="2285984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Для получения услуги необходимо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841588" y="6858016"/>
            <a:ext cx="12073022" cy="1785950"/>
            <a:chOff x="2630938" y="2209530"/>
            <a:chExt cx="13287466" cy="3362628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341654" y="6215074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27538" y="7000892"/>
            <a:ext cx="90726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справка для получения путевки по форме N 070/у;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/>
              <a:t>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Компенсация проезда к месту лечения и обратно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2643174"/>
            <a:ext cx="12501650" cy="464347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2928926"/>
            <a:ext cx="10572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на железнодорожном транспорте общего пользования;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- на морском транспорте − на местах IV и V категорий кают судов транспортных линий;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- на внутреннем водном транспорте − на местах III категории кают судов транспортных маршрутов;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на автомобильном транспорте общего пользования (кроме такси);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на воздушном транспорте − в салоне экономического класса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13092" y="1857356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Компенсация - не выше стоимости проезда: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Компенсация проезда к месту лечения и обратно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2643174"/>
            <a:ext cx="12501650" cy="464347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270348" y="3428992"/>
            <a:ext cx="1057282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При следовании участника СВО на личном автомобильном транспорте компенсация осуществляется в размере фактически произведенных расходов на оплату стоимости проезда, но не выше стоимости, рассчитанной на основе базовых норм расхода топлива и протяженности кратчайшего маршрута. 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Компенсация проезда к месту лечения и обратно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770150" y="3000364"/>
            <a:ext cx="12215898" cy="1857388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38" y="2209530"/>
              <a:ext cx="13287466" cy="3362628"/>
              <a:chOff x="2073249" y="1761916"/>
              <a:chExt cx="8086841" cy="3417432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214678"/>
            <a:ext cx="11144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клиентскую службу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r>
              <a:rPr lang="ru-RU" sz="2400" dirty="0" smtClean="0">
                <a:solidFill>
                  <a:schemeClr val="tx2"/>
                </a:solidFill>
              </a:rPr>
              <a:t> с приложением электронного образа документов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413092" y="2285984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Для получения услуги необходимо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770150" y="5857884"/>
            <a:ext cx="12073022" cy="1785950"/>
            <a:chOff x="2630938" y="2209530"/>
            <a:chExt cx="13287466" cy="3362628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5214942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556100" y="6072198"/>
            <a:ext cx="90726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проездные документы, подтверждающие произведенные расходы на проезд</a:t>
            </a:r>
          </a:p>
          <a:p>
            <a:r>
              <a:rPr lang="ru-RU" sz="2400" dirty="0" smtClean="0"/>
              <a:t>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Обеспечение ТСР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2643174"/>
            <a:ext cx="12501650" cy="464347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2928926"/>
            <a:ext cx="105728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Федеральный закон от 24.11.1995 N 181-ФЗ  "О социальной защите инвалидов в Российской Федерации";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- Федеральный закон от 12.01.1995 N 5-ФЗ "О ветеранах";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Постановление Правительства РФ от 07.04.2008 N 240  "О порядке обеспечения инвалидов техническими средствами реабилитации и отдельных категорий граждан из числа ветеранов протезами (кроме зубных протезов), протезно-ортопедическими изделиями"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84530" y="178591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Нормативная база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Обеспечение ТСР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270612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7127868" y="1571604"/>
            <a:ext cx="8072494" cy="632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chemeClr val="tx2"/>
                </a:solidFill>
                <a:cs typeface="Times New Roman" pitchFamily="18" charset="0"/>
              </a:rPr>
              <a:t> Этапы </a:t>
            </a:r>
            <a:r>
              <a:rPr lang="ru-RU" sz="5400" dirty="0" smtClean="0">
                <a:solidFill>
                  <a:schemeClr val="tx2"/>
                </a:solidFill>
              </a:rPr>
              <a:t>:</a:t>
            </a:r>
            <a:endParaRPr lang="ru-RU" sz="8000" dirty="0" smtClean="0">
              <a:solidFill>
                <a:schemeClr val="tx2"/>
              </a:solidFill>
            </a:endParaRPr>
          </a:p>
          <a:p>
            <a:endParaRPr lang="ru-RU" sz="5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5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4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4800" dirty="0" smtClean="0">
                <a:solidFill>
                  <a:schemeClr val="tx2"/>
                </a:solidFill>
              </a:rPr>
              <a:t> </a:t>
            </a:r>
            <a:endParaRPr lang="ru-RU" sz="48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48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48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4800" kern="0" dirty="0">
              <a:solidFill>
                <a:schemeClr val="tx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98712" y="2786050"/>
            <a:ext cx="56214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ПРИЗНАНИЕ ГРАЖДАНИНА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ИНВАЛИДОМ И РАЗРАБОТКА ИПРА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8485190" y="2928926"/>
            <a:ext cx="1357322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842380" y="2857488"/>
            <a:ext cx="8128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ПОДАЧА ЗАЯВЛЕНИЯ В СФР НА ТСР,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РЕКОМЕНДОВАННОЕ В ИПРА</a:t>
            </a:r>
            <a:endParaRPr lang="ru-RU" sz="2800" b="1" dirty="0">
              <a:solidFill>
                <a:schemeClr val="tx2"/>
              </a:solidFill>
            </a:endParaRPr>
          </a:p>
        </p:txBody>
      </p:sp>
      <p:grpSp>
        <p:nvGrpSpPr>
          <p:cNvPr id="35" name="Группа 15"/>
          <p:cNvGrpSpPr/>
          <p:nvPr/>
        </p:nvGrpSpPr>
        <p:grpSpPr>
          <a:xfrm>
            <a:off x="2770150" y="5286380"/>
            <a:ext cx="12073022" cy="1571636"/>
            <a:chOff x="2630938" y="2209530"/>
            <a:chExt cx="13287466" cy="3362628"/>
          </a:xfrm>
        </p:grpSpPr>
        <p:grpSp>
          <p:nvGrpSpPr>
            <p:cNvPr id="36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38" name="Скругленный прямоугольник 37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39" name="Прямая соединительная линия 38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Скругленный прямоугольник 36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3413092" y="4714876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Способы обеспечения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698976" y="5357818"/>
            <a:ext cx="91440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натуральное (выдача, изготовление ТСР);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электронный сертификат на приобретение ТСР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Обеспечение ТСР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770150" y="2285984"/>
            <a:ext cx="12073022" cy="1571636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38" name="Скругленный прямоугольник 37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39" name="Прямая соединительная линия 38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Скругленный прямоугольник 36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3484530" y="1714480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Подать заявление можно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56100" y="2357422"/>
            <a:ext cx="91440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в клиентской службе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  <p:grpSp>
        <p:nvGrpSpPr>
          <p:cNvPr id="24" name="Группа 15"/>
          <p:cNvGrpSpPr/>
          <p:nvPr/>
        </p:nvGrpSpPr>
        <p:grpSpPr>
          <a:xfrm>
            <a:off x="2698712" y="5000628"/>
            <a:ext cx="12073022" cy="3071834"/>
            <a:chOff x="2630938" y="2209530"/>
            <a:chExt cx="13287466" cy="3362628"/>
          </a:xfrm>
        </p:grpSpPr>
        <p:grpSp>
          <p:nvGrpSpPr>
            <p:cNvPr id="25" name="Группа 25"/>
            <p:cNvGrpSpPr/>
            <p:nvPr/>
          </p:nvGrpSpPr>
          <p:grpSpPr>
            <a:xfrm rot="277403">
              <a:off x="2630942" y="2209530"/>
              <a:ext cx="13287466" cy="3362628"/>
              <a:chOff x="2073249" y="1761916"/>
              <a:chExt cx="8086841" cy="3417432"/>
            </a:xfrm>
          </p:grpSpPr>
          <p:sp>
            <p:nvSpPr>
              <p:cNvPr id="27" name="Скругленный прямоугольник 26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9" name="Прямая соединительная линия 28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Скругленный прямоугольник 25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3198778" y="4357686"/>
            <a:ext cx="10874508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341786" y="5143504"/>
            <a:ext cx="101441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паспорт;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ИПРА;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СНИЛС;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номер банковской карты системы «МИР» </a:t>
            </a:r>
          </a:p>
          <a:p>
            <a:r>
              <a:rPr lang="ru-RU" sz="2000" dirty="0" smtClean="0">
                <a:solidFill>
                  <a:schemeClr val="tx2"/>
                </a:solidFill>
              </a:rPr>
              <a:t>(при обращении за электронным сертификатом)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Обеспечение ТСР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770150" y="2786050"/>
            <a:ext cx="6000792" cy="3214710"/>
            <a:chOff x="2630938" y="2209530"/>
            <a:chExt cx="13287466" cy="3362628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30940" y="2209530"/>
              <a:ext cx="13287466" cy="3362628"/>
              <a:chOff x="2073249" y="1761916"/>
              <a:chExt cx="8086841" cy="3417432"/>
            </a:xfrm>
          </p:grpSpPr>
          <p:sp>
            <p:nvSpPr>
              <p:cNvPr id="38" name="Скругленный прямоугольник 37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39" name="Прямая соединительная линия 38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Скругленный прямоугольник 36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3270216" y="2071670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Натуральное обеспечение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770282" y="3071802"/>
            <a:ext cx="42862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выдача направлений на получение/изготовление ТСР;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при необходимости проезда к месту получения ТСР – выдача талонов на право бесплатного проезда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  <p:grpSp>
        <p:nvGrpSpPr>
          <p:cNvPr id="24" name="Группа 15"/>
          <p:cNvGrpSpPr/>
          <p:nvPr/>
        </p:nvGrpSpPr>
        <p:grpSpPr>
          <a:xfrm>
            <a:off x="9271008" y="2786050"/>
            <a:ext cx="6143668" cy="3786214"/>
            <a:chOff x="2630938" y="2209530"/>
            <a:chExt cx="13287466" cy="3362628"/>
          </a:xfrm>
        </p:grpSpPr>
        <p:grpSp>
          <p:nvGrpSpPr>
            <p:cNvPr id="25" name="Группа 25"/>
            <p:cNvGrpSpPr/>
            <p:nvPr/>
          </p:nvGrpSpPr>
          <p:grpSpPr>
            <a:xfrm rot="277403">
              <a:off x="2630942" y="2209530"/>
              <a:ext cx="13287466" cy="3362628"/>
              <a:chOff x="2073249" y="1761916"/>
              <a:chExt cx="8086841" cy="3417432"/>
            </a:xfrm>
          </p:grpSpPr>
          <p:sp>
            <p:nvSpPr>
              <p:cNvPr id="35" name="Скругленный прямоугольник 34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36" name="Прямая соединительная линия 35"/>
              <p:cNvCxnSpPr/>
              <p:nvPr/>
            </p:nvCxnSpPr>
            <p:spPr>
              <a:xfrm rot="21322597">
                <a:off x="2479134" y="1761916"/>
                <a:ext cx="5657498" cy="529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Скругленный прямоугольник 33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9485322" y="2143108"/>
            <a:ext cx="8072494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  Электронный сертификат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199702" y="3071802"/>
            <a:ext cx="50720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запись электронного сертификата на карту «МИР» для приобретения ТСР в магазине;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стоимость сертификата соответствует стоимости ТСР по последнему исполненному </a:t>
            </a:r>
            <a:r>
              <a:rPr lang="ru-RU" sz="2400" dirty="0" err="1" smtClean="0">
                <a:solidFill>
                  <a:schemeClr val="tx2"/>
                </a:solidFill>
              </a:rPr>
              <a:t>госконтракту</a:t>
            </a:r>
            <a:r>
              <a:rPr lang="ru-RU" sz="2400" dirty="0" smtClean="0">
                <a:solidFill>
                  <a:schemeClr val="tx2"/>
                </a:solidFill>
              </a:rPr>
              <a:t>  на поставку аналогичного ТСР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3627406" y="6929454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0128264" y="7358082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3698844" y="5357818"/>
            <a:ext cx="428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627406" y="6357950"/>
            <a:ext cx="428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В течение 15 дней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342578" y="6786578"/>
            <a:ext cx="428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В течение 8 рабочих дней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Пенсионное обеспечение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770150" y="3143240"/>
            <a:ext cx="12930278" cy="471490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270348" y="3500430"/>
            <a:ext cx="1057282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Г</a:t>
            </a:r>
            <a:r>
              <a:rPr lang="ru-RU" sz="2800" dirty="0" smtClean="0">
                <a:solidFill>
                  <a:schemeClr val="tx2"/>
                </a:solidFill>
              </a:rPr>
              <a:t>ражданам, пребывавшим в добровольческих формированиях, ставшим инвалидами вследствие увечья (ранения, травмы, контузии) или заболевания, полученных в связи с исполнением обязанностей по контракту о пребывании в добровольческом формировании, устанавливается государственная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u="sng" dirty="0" smtClean="0">
                <a:solidFill>
                  <a:schemeClr val="tx2"/>
                </a:solidFill>
              </a:rPr>
              <a:t>пенсия по инвалидности</a:t>
            </a:r>
          </a:p>
          <a:p>
            <a:pPr algn="ctr"/>
            <a:endParaRPr lang="ru-RU" sz="2800" u="sng" dirty="0" smtClean="0">
              <a:solidFill>
                <a:schemeClr val="tx2"/>
              </a:solidFill>
            </a:endParaRPr>
          </a:p>
          <a:p>
            <a:pPr algn="ctr"/>
            <a:endParaRPr lang="ru-RU" sz="2800" dirty="0" smtClean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Пенсии по инвалидности устанавливаются без обращения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84530" y="1928794"/>
            <a:ext cx="10803070" cy="3713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</a:rPr>
              <a:t>Федеральный закон от 15.12.2001 № 166-ФЗ «О государственном пенсионном обеспечении в Российской Федерации»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Пенсионное обеспечение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143240"/>
            <a:ext cx="12715964" cy="371477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428992"/>
            <a:ext cx="10572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 - </a:t>
            </a:r>
            <a:r>
              <a:rPr lang="ru-RU" sz="2400" dirty="0" smtClean="0">
                <a:solidFill>
                  <a:schemeClr val="tx2"/>
                </a:solidFill>
              </a:rPr>
              <a:t>инвалидам I группы – 300 % размера социальной пенсии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(в РА с РК 40% = 32297,29 руб.);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инвалидам II группы – 250 % размера социальной пенсии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(в РА с РК 40% 26914,41 руб.);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инвалидам III группы – 175 % размера социальной пенсии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(в РА с РК 40% 18840,08 руб.).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55902" y="228598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Размер пенсии по инвалидности: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Пенсионное обеспечение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143240"/>
            <a:ext cx="12715964" cy="371477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3571868"/>
            <a:ext cx="1057282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В случае гибели (смерти) добровольца нетрудоспособные члены их семей имеют право на установление государственной пенсии </a:t>
            </a:r>
          </a:p>
          <a:p>
            <a:pPr algn="ctr"/>
            <a:r>
              <a:rPr lang="ru-RU" sz="2800" u="sng" dirty="0" smtClean="0">
                <a:solidFill>
                  <a:schemeClr val="tx2"/>
                </a:solidFill>
              </a:rPr>
              <a:t>по случаю потери кормильца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в размере 200 % размера социальной пенсии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(в РА с РК 40% -  21531,52 руб.)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41654" y="2428860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Пенсия по потере кормильца: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Пенсионное обеспечение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071802"/>
            <a:ext cx="12715964" cy="464347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3571868"/>
            <a:ext cx="10572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Граждане, пребывавшие в добровольческих формированиях, ставшие инвалидами вследствие увечья или заболевания, полученных в связи с исполнением служебных обязанностей, имеют право на одновременное получение </a:t>
            </a:r>
            <a:r>
              <a:rPr lang="ru-RU" sz="2800" b="1" u="sng" dirty="0" smtClean="0">
                <a:solidFill>
                  <a:schemeClr val="tx2"/>
                </a:solidFill>
              </a:rPr>
              <a:t>двух пенсий:</a:t>
            </a:r>
          </a:p>
          <a:p>
            <a:pPr algn="ctr"/>
            <a:endParaRPr lang="ru-RU" sz="2800" b="1" u="sng" dirty="0" smtClean="0">
              <a:solidFill>
                <a:schemeClr val="tx2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государственной пенсии по инвалидности и страховой пенсии по старости, либо пенсии по инвалидности и пенсии за выслугу лет по линии "силового" ведомства.</a:t>
            </a:r>
          </a:p>
          <a:p>
            <a:pPr algn="ctr"/>
            <a:endParaRPr lang="ru-RU" sz="28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84530" y="228598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Право на получение двух пенсий: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Пенсионное обеспечение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484398" y="3071802"/>
            <a:ext cx="13001716" cy="542928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428992"/>
            <a:ext cx="10572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детям-инвалидам</a:t>
            </a:r>
            <a:r>
              <a:rPr lang="ru-RU" sz="2400" dirty="0" smtClean="0">
                <a:solidFill>
                  <a:schemeClr val="tx2"/>
                </a:solidFill>
              </a:rPr>
              <a:t>: пенсия по инвалидности (социальная) и пенсия по случаю потери кормильца (страховая или государственная);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инвалидам с детства 1 и 2 групп</a:t>
            </a:r>
            <a:r>
              <a:rPr lang="ru-RU" sz="2400" dirty="0" smtClean="0">
                <a:solidFill>
                  <a:schemeClr val="tx2"/>
                </a:solidFill>
              </a:rPr>
              <a:t>: пенсия по инвалидности (страховая или социальная) или по старости (страховая)  и пенсия по случаю потери кормильца (страховая или государственная);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вдовам (вдовцам), не вступившим в новый брак</a:t>
            </a:r>
            <a:r>
              <a:rPr lang="ru-RU" sz="2400" dirty="0" smtClean="0">
                <a:solidFill>
                  <a:schemeClr val="tx2"/>
                </a:solidFill>
              </a:rPr>
              <a:t>: пенсия по случаю потери кормильца (государственная) и любая другая пенсия; 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</a:rPr>
              <a:t>родителям</a:t>
            </a:r>
            <a:r>
              <a:rPr lang="ru-RU" sz="2400" dirty="0" smtClean="0">
                <a:solidFill>
                  <a:schemeClr val="tx2"/>
                </a:solidFill>
              </a:rPr>
              <a:t>: пенсия по случаю потери кормильца (государственная) и любая другая пенсия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41654" y="1857356"/>
            <a:ext cx="10803070" cy="3713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Право на получение двух пенсий 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также предоставлено: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Пенсионное обеспечение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484398" y="3071802"/>
            <a:ext cx="13001716" cy="542928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3786182"/>
            <a:ext cx="105728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Периоды участия в СВО при исчислении стажа засчитываются в </a:t>
            </a:r>
            <a:r>
              <a:rPr lang="ru-RU" sz="2800" b="1" dirty="0" smtClean="0">
                <a:solidFill>
                  <a:schemeClr val="tx2"/>
                </a:solidFill>
              </a:rPr>
              <a:t>двойном</a:t>
            </a:r>
            <a:r>
              <a:rPr lang="ru-RU" sz="2800" dirty="0" smtClean="0">
                <a:solidFill>
                  <a:schemeClr val="tx2"/>
                </a:solidFill>
              </a:rPr>
              <a:t> размере, в том числе,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в специальный стаж для досрочного установления страховых пенсий и сельский стаж.</a:t>
            </a:r>
          </a:p>
          <a:p>
            <a:pPr algn="ctr"/>
            <a:endParaRPr lang="ru-RU" sz="2800" dirty="0" smtClean="0">
              <a:solidFill>
                <a:schemeClr val="tx2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Индивидуальный пенсионный коэффициент за периоды участия в СВО также будет начислен в </a:t>
            </a:r>
            <a:r>
              <a:rPr lang="ru-RU" sz="2800" b="1" dirty="0" smtClean="0">
                <a:solidFill>
                  <a:schemeClr val="tx2"/>
                </a:solidFill>
              </a:rPr>
              <a:t>двойном</a:t>
            </a:r>
            <a:r>
              <a:rPr lang="ru-RU" sz="2800" dirty="0" smtClean="0">
                <a:solidFill>
                  <a:schemeClr val="tx2"/>
                </a:solidFill>
              </a:rPr>
              <a:t> размере – 3,6 в год. 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/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/>
            </a:r>
            <a:br>
              <a:rPr lang="ru-RU" sz="2400" dirty="0" smtClean="0">
                <a:solidFill>
                  <a:schemeClr val="tx2"/>
                </a:solidFill>
              </a:rPr>
            </a:br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70216" y="2285984"/>
            <a:ext cx="10803070" cy="3344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Исчисление стажа и ИПК для участников СВО:</a:t>
            </a:r>
            <a:endParaRPr lang="ru-RU" sz="48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ЕДВ участникам СВО и членам их семей</a:t>
            </a:r>
            <a:endParaRPr lang="ru-RU" sz="3600" dirty="0"/>
          </a:p>
        </p:txBody>
      </p:sp>
      <p:grpSp>
        <p:nvGrpSpPr>
          <p:cNvPr id="2" name="Группа 15"/>
          <p:cNvGrpSpPr/>
          <p:nvPr/>
        </p:nvGrpSpPr>
        <p:grpSpPr>
          <a:xfrm>
            <a:off x="2484398" y="3071802"/>
            <a:ext cx="13144592" cy="4857784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428992"/>
            <a:ext cx="105728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инвалиды вследствие военной травмы  и увечья, полученных в период пребывания в добровольческом формировании (сумма ЕДВ с учетом суммы набора социальных услуг 8328,04 руб.);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ветераны боевых действий (сумма ЕДВ с учетом суммы набора социальных услуг 4582,04 руб.);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члены семей погибших инвалидов войны и ветеранов боевых действий (сумма ЕДВ с учетом суммы набора социальных услуг 2500,01 руб.)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70348" y="1357290"/>
            <a:ext cx="10803070" cy="3344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Федеральный закон от 12.01.1995 № 5-ФЗ «О ветеранах»</a:t>
            </a: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699240" y="2000232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341654" y="2428860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Категории получателей: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214282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ЕДВ участникам СВО и членам их семей</a:t>
            </a:r>
            <a:endParaRPr lang="ru-RU" sz="3600" dirty="0"/>
          </a:p>
        </p:txBody>
      </p:sp>
      <p:grpSp>
        <p:nvGrpSpPr>
          <p:cNvPr id="2" name="Группа 15"/>
          <p:cNvGrpSpPr/>
          <p:nvPr/>
        </p:nvGrpSpPr>
        <p:grpSpPr>
          <a:xfrm>
            <a:off x="2484398" y="3428992"/>
            <a:ext cx="12787402" cy="285752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341786" y="4214810"/>
            <a:ext cx="10572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Получатели ЕДВ имеют  право на предоставление набора социальных услуг (НСУ)  в виде натуральных льгот или в денежной форме.</a:t>
            </a:r>
          </a:p>
          <a:p>
            <a:endParaRPr lang="ru-RU" sz="3200" dirty="0" smtClean="0">
              <a:solidFill>
                <a:schemeClr val="tx2"/>
              </a:solidFill>
            </a:endParaRPr>
          </a:p>
          <a:p>
            <a:pPr algn="ctr"/>
            <a:endParaRPr lang="ru-RU" sz="3200" dirty="0" smtClean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70216" y="228598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Федеральный закон от 17.07.1999 № 178-ФЗ 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"О государственной социальной помощи"</a:t>
            </a:r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13092" y="2857488"/>
            <a:ext cx="10803070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400" b="1" dirty="0" smtClean="0">
                <a:solidFill>
                  <a:schemeClr val="bg1"/>
                </a:solidFill>
                <a:latin typeface="Montserrat" pitchFamily="2" charset="-52"/>
                <a:cs typeface="Times New Roman" pitchFamily="18" charset="0"/>
              </a:rPr>
              <a:t>Набор социальных услуг (НСУ)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428729"/>
            <a:ext cx="13358906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Montserrat" pitchFamily="2" charset="-52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Федеральный закон от 17.07.1999 № 178-ФЗ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«О государственной социальной помощи»</a:t>
            </a:r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  <a:latin typeface="Montserrat" pitchFamily="2" charset="-52"/>
              </a:rPr>
              <a:t> </a:t>
            </a: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latin typeface="Montserrat" pitchFamily="2" charset="-52"/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  <a:latin typeface="Montserrat" pitchFamily="2" charset="-52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464347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обеспечение лекарственными препаратами, </a:t>
            </a:r>
            <a:r>
              <a:rPr lang="ru-RU" sz="2400" dirty="0" err="1" smtClean="0">
                <a:solidFill>
                  <a:schemeClr val="tx2"/>
                </a:solidFill>
              </a:rPr>
              <a:t>мед.изделиями</a:t>
            </a:r>
            <a:r>
              <a:rPr lang="ru-RU" sz="2400" dirty="0" smtClean="0">
                <a:solidFill>
                  <a:schemeClr val="tx2"/>
                </a:solidFill>
              </a:rPr>
              <a:t>, а также специализированными продуктами лечебного питания для детей-инвалидов (1331,30 руб.);</a:t>
            </a:r>
            <a:br>
              <a:rPr lang="ru-RU" sz="2400" dirty="0" smtClean="0">
                <a:solidFill>
                  <a:schemeClr val="tx2"/>
                </a:solidFill>
              </a:rPr>
            </a:b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предоставление, при наличии медицинских показаний, путевки на санаторно-курортное лечение (205,95 руб.);</a:t>
            </a:r>
            <a:br>
              <a:rPr lang="ru-RU" sz="2400" dirty="0" smtClean="0">
                <a:solidFill>
                  <a:schemeClr val="tx2"/>
                </a:solidFill>
              </a:rPr>
            </a:b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- бесплатный проезд на пригородном железнодорожном транспорте, а также на междугородном транспорте к месту лечения и обратно (191,21 руб.).</a:t>
            </a:r>
          </a:p>
          <a:p>
            <a:r>
              <a:rPr lang="ru-RU" sz="2400" dirty="0" smtClean="0"/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НСУ включает следующие услуги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/>
              <a:t>Меры социальной защиты (поддержки)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928794"/>
            <a:ext cx="13287468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</a:rPr>
              <a:t>Ежемесячная денежная компенсация (ЕДК)</a:t>
            </a:r>
            <a:endParaRPr lang="ru-RU" sz="24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228601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инвалиды вследствие военной травмы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члены семьи погибшего (умершего) военнослужащего;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члены семьи военнослужащего, пропавшего без вести.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17" name="Группа 15"/>
          <p:cNvGrpSpPr/>
          <p:nvPr/>
        </p:nvGrpSpPr>
        <p:grpSpPr>
          <a:xfrm>
            <a:off x="2770150" y="6643702"/>
            <a:ext cx="12787402" cy="2357454"/>
            <a:chOff x="2627278" y="2300199"/>
            <a:chExt cx="13287466" cy="3271933"/>
          </a:xfrm>
        </p:grpSpPr>
        <p:grpSp>
          <p:nvGrpSpPr>
            <p:cNvPr id="21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555968" y="5861050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6715140"/>
            <a:ext cx="10572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с заявлением и пакетом документов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/>
              <a:t>Меры социальной защиты (поддержки)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928794"/>
            <a:ext cx="13287468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</a:rPr>
              <a:t>Ежемесячная денежная компенсация (ЕДК)</a:t>
            </a:r>
            <a:endParaRPr lang="ru-RU" sz="24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644526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заявление;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паспорт;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свидетельство о заключении брака;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свидетельства о рождении детей;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сведения о государственной регистрации рождения военнослужащего – при регистрации записи органом иностранного государства в случае назначения ежемесячной компенсации родителям;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сведения об обучении детей по очной форме;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решение суда о признании безвестно отсутствующим или объявлении умершим военнослужащего;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решение суда о признании лица фактически воспитывавшим и содержавшим военнослужащего в течение не менее 5 лет до достижения ими совершеннолетия (для фактического воспитателя)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341654" y="2571736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документы: 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/>
              <a:t>Меры социальной защиты (поддержки)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928794"/>
            <a:ext cx="13287468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</a:rPr>
              <a:t>Ежемесячная денежная компенсация (ЕДК)</a:t>
            </a:r>
            <a:endParaRPr lang="ru-RU" sz="24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357190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tx2"/>
                </a:solidFill>
              </a:rPr>
              <a:t>-Инвалид I группы - 24 076,96 рублей;</a:t>
            </a:r>
          </a:p>
          <a:p>
            <a:pPr lvl="0"/>
            <a:endParaRPr lang="ru-RU" sz="3200" dirty="0" smtClean="0">
              <a:solidFill>
                <a:schemeClr val="tx2"/>
              </a:solidFill>
            </a:endParaRPr>
          </a:p>
          <a:p>
            <a:pPr lvl="0">
              <a:buFontTx/>
              <a:buChar char="-"/>
            </a:pPr>
            <a:r>
              <a:rPr lang="ru-RU" sz="3200" dirty="0" smtClean="0">
                <a:solidFill>
                  <a:schemeClr val="tx2"/>
                </a:solidFill>
              </a:rPr>
              <a:t>Инвалид II группы - 12 038,46 рублей;</a:t>
            </a:r>
          </a:p>
          <a:p>
            <a:pPr lvl="0">
              <a:buFontTx/>
              <a:buChar char="-"/>
            </a:pPr>
            <a:endParaRPr lang="ru-RU" sz="3200" dirty="0" smtClean="0">
              <a:solidFill>
                <a:schemeClr val="tx2"/>
              </a:solidFill>
            </a:endParaRPr>
          </a:p>
          <a:p>
            <a:pPr lvl="0"/>
            <a:r>
              <a:rPr lang="ru-RU" sz="3200" dirty="0" smtClean="0">
                <a:solidFill>
                  <a:schemeClr val="tx2"/>
                </a:solidFill>
              </a:rPr>
              <a:t>- Инвалид III группы - 4 815,39 рублей</a:t>
            </a:r>
          </a:p>
          <a:p>
            <a:endParaRPr lang="ru-RU" sz="3200" dirty="0" smtClean="0">
              <a:solidFill>
                <a:schemeClr val="tx2"/>
              </a:solidFill>
            </a:endParaRPr>
          </a:p>
          <a:p>
            <a:r>
              <a:rPr lang="ru-RU" sz="32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32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341654" y="2571736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Размеры компенсации: 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571604"/>
            <a:ext cx="13287468" cy="2087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Ежемесячное пособие в связи с рождением и воспитанием ребенка без учета доходов мобилизованного военнослужащего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endParaRPr lang="ru-RU" sz="2400" b="1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5"/>
          <p:cNvGrpSpPr/>
          <p:nvPr/>
        </p:nvGrpSpPr>
        <p:grpSpPr>
          <a:xfrm>
            <a:off x="2698712" y="3714744"/>
            <a:ext cx="12787402" cy="2357454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285748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3786182"/>
            <a:ext cx="10572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grpSp>
        <p:nvGrpSpPr>
          <p:cNvPr id="34" name="Группа 15"/>
          <p:cNvGrpSpPr/>
          <p:nvPr/>
        </p:nvGrpSpPr>
        <p:grpSpPr>
          <a:xfrm>
            <a:off x="2770150" y="7072330"/>
            <a:ext cx="12715964" cy="1357322"/>
            <a:chOff x="2627278" y="2300199"/>
            <a:chExt cx="13287466" cy="3271933"/>
          </a:xfrm>
        </p:grpSpPr>
        <p:grpSp>
          <p:nvGrpSpPr>
            <p:cNvPr id="37" name="Группа 25"/>
            <p:cNvGrpSpPr/>
            <p:nvPr/>
          </p:nvGrpSpPr>
          <p:grpSpPr>
            <a:xfrm rot="277403">
              <a:off x="2627282" y="2300199"/>
              <a:ext cx="13287466" cy="3271811"/>
              <a:chOff x="2073249" y="1854213"/>
              <a:chExt cx="8086841" cy="3325135"/>
            </a:xfrm>
          </p:grpSpPr>
          <p:sp>
            <p:nvSpPr>
              <p:cNvPr id="39" name="Скругленный прямоугольник 3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Скругленный прямоугольник 3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4484662" y="7358082"/>
            <a:ext cx="10572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Ежемесячно до достижения ребенком 17 летнего возраста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84530" y="628651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Сроки выплаты: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571604"/>
            <a:ext cx="13287468" cy="2087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Ежемесячное пособие в связи с рождением и воспитанием ребенка без учета доходов мобилизованного военнослужащего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endParaRPr lang="ru-RU" sz="2400" b="1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484398" y="3500430"/>
            <a:ext cx="13001716" cy="514353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271461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Размер выплат: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3786182"/>
            <a:ext cx="10572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- 50% от величины прожиточного минимума для детей в Республике Алтай, если размер СДД не превышает величину прожиточного минимума на душу населения;   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                                                                           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75% от величины прожиточного минимума для детей если размер СДД, рассчитанный с учетом выплаты ежемесячного пособия в размере 50%, не превышает величину прожиточного минимума на душу населения;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                                                                 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100% величины прожиточного минимума для детей, если размер СДД, рассчитанный с учетом выплаты ежемесячного пособия в размере 75% величины прожиточного минимума для детей, не превышает величину прожиточного минимума на душу населения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643042"/>
            <a:ext cx="13287468" cy="1582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Ежемесячное пособие в связи с рождением и воспитанием ребенка женщине, вставшей на учет в </a:t>
            </a:r>
            <a:r>
              <a:rPr lang="ru-RU" sz="2400" b="1" dirty="0" err="1" smtClean="0">
                <a:solidFill>
                  <a:schemeClr val="tx2"/>
                </a:solidFill>
              </a:rPr>
              <a:t>медорганизации</a:t>
            </a:r>
            <a:r>
              <a:rPr lang="ru-RU" sz="2400" b="1" dirty="0" smtClean="0">
                <a:solidFill>
                  <a:schemeClr val="tx2"/>
                </a:solidFill>
              </a:rPr>
              <a:t> в ранние сроки беременности без учета доходов мобилизованного</a:t>
            </a:r>
            <a:endParaRPr lang="ru-RU" sz="20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698712" y="3714744"/>
            <a:ext cx="12787402" cy="2357454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285748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3786182"/>
            <a:ext cx="10572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770150" y="7072330"/>
            <a:ext cx="12715964" cy="1357322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2" y="2300199"/>
              <a:ext cx="13287466" cy="3271811"/>
              <a:chOff x="2073249" y="1854213"/>
              <a:chExt cx="8086841" cy="3325135"/>
            </a:xfrm>
          </p:grpSpPr>
          <p:sp>
            <p:nvSpPr>
              <p:cNvPr id="39" name="Скругленный прямоугольник 3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Скругленный прямоугольник 3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4484662" y="7358082"/>
            <a:ext cx="10572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Ежемесячно до рождения ребенка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84530" y="628651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Сроки выплаты: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571604"/>
            <a:ext cx="13287468" cy="1779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Ежемесячное пособие в связи с рождением и воспитанием ребенка женщине, вставшей на учет в </a:t>
            </a:r>
            <a:r>
              <a:rPr lang="ru-RU" sz="2400" b="1" dirty="0" err="1" smtClean="0">
                <a:solidFill>
                  <a:schemeClr val="tx2"/>
                </a:solidFill>
              </a:rPr>
              <a:t>медорганизации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в</a:t>
            </a:r>
            <a:r>
              <a:rPr lang="ru-RU" sz="2400" b="1" dirty="0" smtClean="0">
                <a:solidFill>
                  <a:schemeClr val="tx2"/>
                </a:solidFill>
              </a:rPr>
              <a:t> ранние сроки беременности без учета доходов мобилизованного</a:t>
            </a:r>
            <a:endParaRPr lang="ru-RU" sz="20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spcBef>
                <a:spcPts val="100"/>
              </a:spcBef>
            </a:pPr>
            <a:endParaRPr lang="ru-RU" sz="20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0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0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484398" y="3500430"/>
            <a:ext cx="13001716" cy="514353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271461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Размер выплат: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3786182"/>
            <a:ext cx="10572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- 50% от величины прожиточного минимума для детей в Республике Алтай, если размер СДД не превышает величину прожиточного минимума на душу населения;   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                                                                           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75% от величины прожиточного минимума для детей если размер СДД, рассчитанный с учетом выплаты ежемесячного пособия в размере 50%, не превышает величину прожиточного минимума на душу населения;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                                                                 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100% величины прожиточного минимума для детей, если размер СДД, рассчитанный с учетом выплаты ежемесячного пособия в размере 75% величины прожиточного минимума для детей, не превышает величину прожиточного минимума на душу населения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928794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Ежемесячное пособие на ребенка мобилизованного военнослужащего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endParaRPr lang="ru-RU" sz="2400" b="1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114300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Мама или опекун ребенка, либо родственник, который фактически ухаживает за ребенком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627274" y="5429256"/>
            <a:ext cx="12787402" cy="2357454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341654" y="464343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5500694"/>
            <a:ext cx="10572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с заявлением и пакетом документов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928794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Ежемесячное пособие на ребенка мобилизованного военнослужащего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endParaRPr lang="ru-RU" sz="2400" b="1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114300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 18285,00 рублей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800" b="1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Размер выплаты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627274" y="5500694"/>
            <a:ext cx="12787402" cy="1357322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341654" y="4714876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Сроки выплаты: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41786" y="6000760"/>
            <a:ext cx="10572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Ежемесячно, со дня рождения ребенка до трех лет, либо окончания службы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1857356"/>
            <a:ext cx="13287468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Ежемесячное пособие на ребенка мобилизованного военнослужащего</a:t>
            </a:r>
            <a:r>
              <a:rPr lang="ru-RU" sz="2000" b="1" dirty="0" smtClean="0">
                <a:solidFill>
                  <a:schemeClr val="tx2"/>
                </a:solidFill>
              </a:rPr>
              <a:t> </a:t>
            </a:r>
            <a:endParaRPr lang="ru-RU" sz="2000" b="1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0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0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0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484398" y="3500430"/>
            <a:ext cx="13216030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13092" y="271461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Необходимые документы: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3786182"/>
            <a:ext cx="107157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Заявление;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Сведения о рождении ребенка;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Сведения о смерти матери ребенка, лишении матери родительских прав и т.д.;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Сведения о законных представителях (опекунах) ребенка;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Сведения о прохождении отца ребенка военной службы по призыву;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Сведения о регистрации по месту жительства и месту пребывания;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регистрации иностранного гражданина или лица без гражданства по месту жительства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770282" y="1857356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chemeClr val="tx2"/>
                </a:solidFill>
              </a:rPr>
              <a:t>Единовременное пособие жене мобилизованного военнослужащего</a:t>
            </a:r>
          </a:p>
          <a:p>
            <a:pPr marL="12700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114300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Мать ребенка мобилизованного военнослужащего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627274" y="5429256"/>
            <a:ext cx="12787402" cy="2357454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341654" y="464343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5500694"/>
            <a:ext cx="10572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с заявлением и пакетом документов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484398" y="1928794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tx2"/>
                </a:solidFill>
              </a:rPr>
              <a:t>Единовременное пособие жене мобилизованного военнослужащего</a:t>
            </a:r>
          </a:p>
          <a:p>
            <a:pPr marL="12700" algn="ctr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4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357554"/>
            <a:ext cx="12501650" cy="1143008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42665 рублей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Размер выплаты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627274" y="5500694"/>
            <a:ext cx="12787402" cy="1357322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341654" y="4714876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Необходимые документы: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13224" y="5572132"/>
            <a:ext cx="10572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- заявление;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справка о прохождении мужем военной службы по призыву с указанием срока службы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1274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Ежемесячное пособие детям военнослужащих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4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357554"/>
            <a:ext cx="12573088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Родитель, усыновитель, опекун или попечитель детей: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военнослужащих, погибших (умерших, признанных безвестно отсутствующими) при исполнении обязанностей военной службы по призыву;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лиц, умерших вследствие военной травмы после увольнения с военной службы по призыву;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военнослужащих, проходивших военную службу по контракту, сотрудников силовых структур, погибших при исполнении обязанностей военной службы;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лиц, умерших вследствие военной травмы после увольнения с военной службы</a:t>
            </a:r>
            <a:endParaRPr lang="ru-RU" sz="24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27021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968532" y="1785918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Ежемесячное пособие детям военнослужащих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4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5"/>
          <p:cNvGrpSpPr/>
          <p:nvPr/>
        </p:nvGrpSpPr>
        <p:grpSpPr>
          <a:xfrm>
            <a:off x="2555836" y="3786182"/>
            <a:ext cx="12787402" cy="2357454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198778" y="300036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41786" y="3929058"/>
            <a:ext cx="10572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с заявлением и пакетом документов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grpSp>
        <p:nvGrpSpPr>
          <p:cNvPr id="34" name="Группа 15"/>
          <p:cNvGrpSpPr/>
          <p:nvPr/>
        </p:nvGrpSpPr>
        <p:grpSpPr>
          <a:xfrm>
            <a:off x="2627274" y="7000892"/>
            <a:ext cx="12644526" cy="1643106"/>
            <a:chOff x="2627278" y="2300199"/>
            <a:chExt cx="13287466" cy="3271933"/>
          </a:xfrm>
        </p:grpSpPr>
        <p:grpSp>
          <p:nvGrpSpPr>
            <p:cNvPr id="37" name="Группа 25"/>
            <p:cNvGrpSpPr/>
            <p:nvPr/>
          </p:nvGrpSpPr>
          <p:grpSpPr>
            <a:xfrm rot="277403">
              <a:off x="2627282" y="2300199"/>
              <a:ext cx="13287466" cy="3271811"/>
              <a:chOff x="2073249" y="1854213"/>
              <a:chExt cx="8086841" cy="3325135"/>
            </a:xfrm>
          </p:grpSpPr>
          <p:sp>
            <p:nvSpPr>
              <p:cNvPr id="39" name="Скругленный прямоугольник 3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40" name="Прямая соединительная линия 3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Скругленный прямоугольник 3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3270216" y="62150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Размер выплаты: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341786" y="7389674"/>
            <a:ext cx="10572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 - 3902,07 рублей</a:t>
            </a:r>
          </a:p>
          <a:p>
            <a:endParaRPr lang="ru-RU" sz="3600" b="1" dirty="0" smtClean="0">
              <a:solidFill>
                <a:schemeClr val="tx2"/>
              </a:solidFill>
            </a:endParaRPr>
          </a:p>
          <a:p>
            <a:endParaRPr lang="ru-RU" sz="36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1274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Ежемесячное пособие детям военнослужащих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4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357554"/>
            <a:ext cx="12573088" cy="407196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Документы (сведения) представляются исходя из жизненной ситуации: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паспорт;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сведения о государственной регистрации рождения ребенка (в случае регистрации акта гражданского состояния органом иностранного государства);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факте обучения по очной форме - для детей достигших 18-летнего возраста, но не более чем до достижения ими возраста 23 лет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341654" y="250029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Единовременная выплата на ремонт дома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357554"/>
            <a:ext cx="12573088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Члены семей: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военнослужащих, погибших в период прохождения военной службы по призыву;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граждан, проходивших военную службу по контракту и погибших после увольнения со службы;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Сотрудников силовых структур погибших (умерших) вследствие увечья или иного повреждения здоровья, полученных в связи с выполнением служебных обязанностей, либо вследствие заболевания, полученного в период прохождения службы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13092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27274" y="164304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Единовременная выплата на ремонт дома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071802"/>
            <a:ext cx="12787402" cy="300039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вдовы (вдовцы), за исключением вступивших в новый брак;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дети до 18 лет (в т.ч. дети, ставшие инвалидами до 18 лет независимо от возраста), либо обучающиеся по очной форме обучения - до окончания обучения, но не старше 23 лет;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лица, находившиеся на иждивении погибшего (умершего)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21454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13092" y="235742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Получить выплату могут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17" name="Группа 15"/>
          <p:cNvGrpSpPr/>
          <p:nvPr/>
        </p:nvGrpSpPr>
        <p:grpSpPr>
          <a:xfrm>
            <a:off x="2770150" y="6858016"/>
            <a:ext cx="12930278" cy="2071702"/>
            <a:chOff x="2627278" y="2300199"/>
            <a:chExt cx="13287466" cy="3271933"/>
          </a:xfrm>
        </p:grpSpPr>
        <p:grpSp>
          <p:nvGrpSpPr>
            <p:cNvPr id="21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4627538" y="6929454"/>
            <a:ext cx="10572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жилой дом не относится к государственному или муниципальному жилому фонду;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жилое помещение, находящееся в собственности, не расположено в многоквартирном доме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484530" y="607219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Условия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27274" y="164304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Единовременная выплата на ремонт дома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071802"/>
            <a:ext cx="12787402" cy="1285884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</a:rPr>
              <a:t> 1 раз в 10 лет</a:t>
            </a:r>
          </a:p>
          <a:p>
            <a:endParaRPr lang="ru-RU" sz="28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21454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13092" y="235742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Сроки выплаты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555836" y="5429256"/>
            <a:ext cx="12858840" cy="1785950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4484662" y="5857884"/>
            <a:ext cx="10572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Размер рассчитывается индивидуально в зависимости от количества членов семьи и лиц, проживающих в индивидуальном жилом доме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270216" y="4714876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 Размер выплаты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968532" y="1857356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Единовременная выплата на ремонт дома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4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555836" y="3786182"/>
            <a:ext cx="12858840" cy="2786082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198778" y="300036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41786" y="3929058"/>
            <a:ext cx="10572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с заявлением и пакетом документов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Единовременная выплата на ремонт дома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357554"/>
            <a:ext cx="12573088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Документы (сведения) представляются исходя из жизненной ситуации: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паспорт гражданина;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правоустанавливающих документах на жилой дом (в случае отсутствия регистрации в ЕГРН);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технический паспорт;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принадлежности к членам семьи погибшего (умершего) военнослужащего – при регистрации записи органом иностранного государства;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государственной регистрации рождения – при регистрации записи органом иностранного государства;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решение суда о нахождении на иждивении погибшего (умершего);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факте обучения по очной форме - для детей, достигших 18-летнего возраста, но не более чем до достижения ими возраста 23 лет.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555968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Единовременная выплата на ремонт дома</a:t>
            </a:r>
            <a:endParaRPr lang="ru-RU" sz="28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357554"/>
            <a:ext cx="12573088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Документы (сведения) представляются исходя из жизненной ситуации: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Справка о праве гражданина как члена семьи на получение средств на проведение ремонта на каждого члена семьи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Такая справка оформляется и выдается уполномоченным органом федерального органа исполнительной власти, в котором погибший военнослужащий проходил службу (по последнему месту службы)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555968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Компенсация коммунальных платежей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357554"/>
            <a:ext cx="12573088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84662" y="3571868"/>
            <a:ext cx="105728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Члены семей: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военнослужащих, погибших в период прохождения военной службы по призыву;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граждан, проходивших военную службу по контракту и погибших после увольнения со службы;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Сотрудников силовых структур погибших (умерших) вследствие увечья или иного повреждения здоровья, полученных в связи с выполнением служебных обязанностей, либо вследствие заболевания, полученного в период прохождения службы;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погибших (умерших) добровольцев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13092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получателей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27274" y="164304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Компенсация коммунальных платежей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071802"/>
            <a:ext cx="12787402" cy="300039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вдовы (вдовцы), за исключением вступивших в новый брак;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дети до 18 лет (в т.ч. дети, ставшие инвалидами до 18 лет независимо от возраста), либо обучающиеся по очной форме обучения - до окончания обучения, но не старше 23 лет;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лица, находившиеся на иждивении погибшего (умершего)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21454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13092" y="2357422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Получить выплату могут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grpSp>
        <p:nvGrpSpPr>
          <p:cNvPr id="4" name="Группа 15"/>
          <p:cNvGrpSpPr/>
          <p:nvPr/>
        </p:nvGrpSpPr>
        <p:grpSpPr>
          <a:xfrm>
            <a:off x="2770150" y="6858016"/>
            <a:ext cx="12930278" cy="2071702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4627538" y="7215206"/>
            <a:ext cx="10572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Размер рассчитывается индивидуально, 60% от фактических расходов по оплате ЖКУ, составляющих долю членов семьи от общих расходов всех граждан, зарегистрированных в жилом помещении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484530" y="607219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Размер выплаты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968532" y="1857356"/>
            <a:ext cx="13287468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Компенсация коммунальных платежей</a:t>
            </a:r>
          </a:p>
          <a:p>
            <a:pPr marL="12700" algn="ctr">
              <a:spcBef>
                <a:spcPts val="100"/>
              </a:spcBef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b="1" dirty="0" smtClean="0">
              <a:solidFill>
                <a:schemeClr val="tx2"/>
              </a:solidFill>
              <a:cs typeface="Montserrat"/>
            </a:endParaRPr>
          </a:p>
          <a:p>
            <a:pPr marL="342900" indent="12700" algn="ctr"/>
            <a:endParaRPr lang="ru-RU" sz="2400" b="1" kern="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555836" y="3786182"/>
            <a:ext cx="12858840" cy="2786082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4" name="Прямая соединительная линия 23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Скругленный прямоугольник 21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198778" y="300036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Для оформления необходимо: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41786" y="3929058"/>
            <a:ext cx="10572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 - обратиться с заявлением и пакетом документов в клиентские службы ОСФР по Республике Алтай;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 МФЦ;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подать заявление на портале </a:t>
            </a:r>
            <a:r>
              <a:rPr lang="ru-RU" sz="2400" dirty="0" err="1" smtClean="0">
                <a:solidFill>
                  <a:schemeClr val="tx2"/>
                </a:solidFill>
              </a:rPr>
              <a:t>Госуслуг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         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Помощь семьям военнослужащих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770150" y="2000232"/>
            <a:ext cx="13287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Компенсация коммунальных платежей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770150" y="3357554"/>
            <a:ext cx="12573088" cy="550072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571868"/>
            <a:ext cx="10858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Документы (сведения) представляются исходя из жизненной ситуации:</a:t>
            </a:r>
          </a:p>
          <a:p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- паспорт гражданина;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принадлежности к членам семьи погибшего (умершего) военнослужащего, – при регистрации записи органом иностранного государства;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сведения о государственной регистрации рождения – при регистрации записи органом иностранного государства);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решение суда о нахождении на иждивении погибшего (умершего);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об оплате за пользование услугами телефонной связи, оказанными с использованием квартирных телефонов, радиоточкой, коллективными телеантеннами;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об оплате установки квартирного телефона;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- сведения о факте обучения по очной форме - для детей, достигших 18-летнего возраста, но не более чем до достижения ими возраста 23 лет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99240" y="2500298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627406" y="264317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Необходимые документы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Субсидия работодателям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643042"/>
            <a:ext cx="13287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Субсидия работодателям на оборудование рабочих мест для граждан и ветеранов боевых действий с инвалидностью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3786182"/>
            <a:ext cx="12787402" cy="300039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57173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84530" y="300036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Нормативная база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56100" y="4286248"/>
            <a:ext cx="105728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Приказ Фонда пенсионного и социального страхования Российской Федерации от 29.12.2024  № 2712 «Об утверждении Решения о порядке предоставления субсидий в целях создания (оборудования) рабочих мест для трудоустройства инвалидов».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Субсидия работодателям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643042"/>
            <a:ext cx="13287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Субсидия работодателям на оборудование рабочих мест для граждан и ветеранов боевых действий с инвалидностью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27274" y="3786182"/>
            <a:ext cx="12858840" cy="2857520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57173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484530" y="300036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Возмещается часть затрат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484662" y="4000496"/>
            <a:ext cx="10572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на оснащение рабочих мест для инвалидов;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монтаж и установку специального оборудования;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дооборудование вакантного рабочего места;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оборудование рабочего места на дому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Рабочее место оборудуется индивидуально для конкретного человека, исходя из индивидуальной программы реабилитации или </a:t>
            </a:r>
            <a:r>
              <a:rPr lang="ru-RU" sz="2000" dirty="0" err="1" smtClean="0">
                <a:solidFill>
                  <a:schemeClr val="tx2"/>
                </a:solidFill>
              </a:rPr>
              <a:t>абилитации</a:t>
            </a:r>
            <a:endParaRPr lang="ru-RU" sz="2000" dirty="0" smtClean="0">
              <a:solidFill>
                <a:schemeClr val="tx2"/>
              </a:solidFill>
            </a:endParaRPr>
          </a:p>
        </p:txBody>
      </p:sp>
      <p:grpSp>
        <p:nvGrpSpPr>
          <p:cNvPr id="21" name="Группа 15"/>
          <p:cNvGrpSpPr/>
          <p:nvPr/>
        </p:nvGrpSpPr>
        <p:grpSpPr>
          <a:xfrm>
            <a:off x="2770150" y="7500958"/>
            <a:ext cx="12858840" cy="1143008"/>
            <a:chOff x="2627278" y="2300199"/>
            <a:chExt cx="13287466" cy="3271933"/>
          </a:xfrm>
        </p:grpSpPr>
        <p:grpSp>
          <p:nvGrpSpPr>
            <p:cNvPr id="22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4698976" y="7572396"/>
            <a:ext cx="10572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граждане с инвалидностью I и II группы;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ветераны боевых действий, имеющие инвалидность любой группы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55968" y="678657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Категории работников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Субсидия работодателям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643042"/>
            <a:ext cx="13287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Субсидия работодателям на оборудование рабочих мест для граждан и ветеранов боевых действий с инвалидностью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2698712" y="4500562"/>
            <a:ext cx="13001716" cy="4071966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78" y="2300199"/>
              <a:ext cx="13287466" cy="3271811"/>
              <a:chOff x="2073249" y="1854213"/>
              <a:chExt cx="8086841" cy="3325135"/>
            </a:xfrm>
          </p:grpSpPr>
          <p:sp>
            <p:nvSpPr>
              <p:cNvPr id="19" name="Скругленный прямоугольник 18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Скругленный прямоугольник 17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57173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555968" y="3571868"/>
            <a:ext cx="10803070" cy="346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chemeClr val="tx2"/>
                </a:solidFill>
                <a:cs typeface="Times New Roman" pitchFamily="18" charset="0"/>
              </a:rPr>
              <a:t>Категории получателей</a:t>
            </a:r>
            <a:r>
              <a:rPr lang="ru-RU" sz="40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56100" y="4786314"/>
            <a:ext cx="105728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3200" dirty="0" smtClean="0">
                <a:solidFill>
                  <a:schemeClr val="tx2"/>
                </a:solidFill>
              </a:rPr>
              <a:t> Коммерческие организации;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2"/>
                </a:solidFill>
              </a:rPr>
              <a:t>НКО;</a:t>
            </a: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2"/>
                </a:solidFill>
              </a:rPr>
              <a:t> физ.лица, осуществляющие предпринимательскую деятельность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Субсидия работодателям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643042"/>
            <a:ext cx="13287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Субсидия работодателям на оборудование рабочих мест для граждан и ветеранов боевых действий с инвалидностью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57173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5"/>
          <p:cNvGrpSpPr/>
          <p:nvPr/>
        </p:nvGrpSpPr>
        <p:grpSpPr>
          <a:xfrm>
            <a:off x="2627274" y="3571868"/>
            <a:ext cx="13001716" cy="5429288"/>
            <a:chOff x="2627278" y="2300199"/>
            <a:chExt cx="13287466" cy="3271933"/>
          </a:xfrm>
        </p:grpSpPr>
        <p:grpSp>
          <p:nvGrpSpPr>
            <p:cNvPr id="5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4413224" y="3786182"/>
            <a:ext cx="10644262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наличие </a:t>
            </a:r>
            <a:r>
              <a:rPr lang="ru-RU" sz="2000" dirty="0" err="1" smtClean="0">
                <a:solidFill>
                  <a:schemeClr val="tx2"/>
                </a:solidFill>
              </a:rPr>
              <a:t>гос.регистрации</a:t>
            </a:r>
            <a:r>
              <a:rPr lang="ru-RU" sz="2000" dirty="0" smtClean="0">
                <a:solidFill>
                  <a:schemeClr val="tx2"/>
                </a:solidFill>
              </a:rPr>
              <a:t> до 1.01.2025;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отсутствие на дату направления Заявления задолженности по налогам, сборам, страховым взносам, пеням, штрафам и процентам, превышающей 10 тыс. рублей;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работодатель не находится в процессе реорганизации;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отсутствие в реестре дисквалифицированных лиц на дату направления Заявления;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заключение трудового договора с инвалидом на срок не менее 6 месяцев;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заключение трудового договора с инвалидом на условиях полного рабочего дня;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обеспечение оплаты труда инвалида в размере не менее МРОТ;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контролирующими лицами для организации не являются иностранные граждане;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chemeClr val="tx2"/>
                </a:solidFill>
              </a:rPr>
              <a:t> обеспечение </a:t>
            </a:r>
            <a:r>
              <a:rPr lang="ru-RU" sz="2000" dirty="0" err="1" smtClean="0">
                <a:solidFill>
                  <a:schemeClr val="tx2"/>
                </a:solidFill>
              </a:rPr>
              <a:t>закрепляемости</a:t>
            </a:r>
            <a:r>
              <a:rPr lang="ru-RU" sz="2000" dirty="0" smtClean="0">
                <a:solidFill>
                  <a:schemeClr val="tx2"/>
                </a:solidFill>
              </a:rPr>
              <a:t> трудоустроенных инвалидов I и II групп, ветеранов боевых действий, имеющих инвалидность, на созданных рабочих местах не менее 9 месяцев из 12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341654" y="2857488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Критерии предоставления субсидии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7326250" y="142844"/>
            <a:ext cx="8929750" cy="1000132"/>
          </a:xfrm>
          <a:prstGeom prst="roundRect">
            <a:avLst/>
          </a:prstGeom>
          <a:gradFill flip="none" rotWithShape="1">
            <a:gsLst>
              <a:gs pos="0">
                <a:srgbClr val="366AF2">
                  <a:shade val="30000"/>
                  <a:satMod val="115000"/>
                </a:srgbClr>
              </a:gs>
              <a:gs pos="50000">
                <a:srgbClr val="366AF2">
                  <a:shade val="67500"/>
                  <a:satMod val="115000"/>
                </a:srgbClr>
              </a:gs>
              <a:gs pos="100000">
                <a:srgbClr val="366AF2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Субсидия работодателям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698712" y="1643042"/>
            <a:ext cx="13287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12700" algn="ctr"/>
            <a:r>
              <a:rPr lang="ru-RU" sz="2800" b="1" dirty="0" smtClean="0">
                <a:solidFill>
                  <a:schemeClr val="tx2"/>
                </a:solidFill>
              </a:rPr>
              <a:t>Субсидия работодателям на оборудование рабочих мест для граждан и ветеранов боевых действий с инвалидностью</a:t>
            </a:r>
          </a:p>
          <a:p>
            <a:pPr marL="342900" indent="12700" algn="ctr"/>
            <a:endParaRPr lang="ru-RU" sz="2800" b="1" kern="0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413224" y="3286116"/>
            <a:ext cx="10572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770678" y="2571736"/>
            <a:ext cx="4751226" cy="19890"/>
          </a:xfrm>
          <a:prstGeom prst="line">
            <a:avLst/>
          </a:prstGeom>
          <a:ln w="6350">
            <a:solidFill>
              <a:srgbClr val="0612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5"/>
          <p:cNvGrpSpPr/>
          <p:nvPr/>
        </p:nvGrpSpPr>
        <p:grpSpPr>
          <a:xfrm>
            <a:off x="2698712" y="3786182"/>
            <a:ext cx="12858840" cy="4929222"/>
            <a:chOff x="2627278" y="2300199"/>
            <a:chExt cx="13287466" cy="3271933"/>
          </a:xfrm>
        </p:grpSpPr>
        <p:grpSp>
          <p:nvGrpSpPr>
            <p:cNvPr id="3" name="Группа 25"/>
            <p:cNvGrpSpPr/>
            <p:nvPr/>
          </p:nvGrpSpPr>
          <p:grpSpPr>
            <a:xfrm rot="277403">
              <a:off x="2627280" y="2300199"/>
              <a:ext cx="13287466" cy="3271811"/>
              <a:chOff x="2073249" y="1854213"/>
              <a:chExt cx="8086841" cy="3325135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 rot="21332055">
                <a:off x="2185733" y="1986040"/>
                <a:ext cx="7848601" cy="3193308"/>
              </a:xfrm>
              <a:prstGeom prst="roundRect">
                <a:avLst>
                  <a:gd name="adj" fmla="val 12517"/>
                </a:avLst>
              </a:prstGeom>
              <a:solidFill>
                <a:schemeClr val="bg1"/>
              </a:solidFill>
              <a:ln w="6350">
                <a:solidFill>
                  <a:srgbClr val="06126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cxnSp>
            <p:nvCxnSpPr>
              <p:cNvPr id="25" name="Прямая соединительная линия 24"/>
              <p:cNvCxnSpPr/>
              <p:nvPr/>
            </p:nvCxnSpPr>
            <p:spPr>
              <a:xfrm rot="21322597">
                <a:off x="2482836" y="1872422"/>
                <a:ext cx="3182502" cy="34290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21322597" flipV="1">
                <a:off x="2073249" y="3402056"/>
                <a:ext cx="5560" cy="891684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21322597" flipH="1" flipV="1">
                <a:off x="10155576" y="1854213"/>
                <a:ext cx="4514" cy="2067427"/>
              </a:xfrm>
              <a:prstGeom prst="line">
                <a:avLst/>
              </a:prstGeom>
              <a:ln w="6350">
                <a:solidFill>
                  <a:srgbClr val="0612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Скругленный прямоугольник 22"/>
            <p:cNvSpPr/>
            <p:nvPr/>
          </p:nvSpPr>
          <p:spPr>
            <a:xfrm>
              <a:off x="3294311" y="2428859"/>
              <a:ext cx="1118913" cy="3143273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366AF2">
                    <a:shade val="30000"/>
                    <a:satMod val="115000"/>
                  </a:srgbClr>
                </a:gs>
                <a:gs pos="50000">
                  <a:srgbClr val="366AF2">
                    <a:shade val="67500"/>
                    <a:satMod val="115000"/>
                  </a:srgbClr>
                </a:gs>
                <a:gs pos="100000">
                  <a:srgbClr val="366AF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366AF2"/>
                </a:solidFill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4413224" y="3929058"/>
            <a:ext cx="10572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получатель субсидии не является иностранным юр.лицом, а также российским юр.лицом, в уставном капитале которого доля участия </a:t>
            </a:r>
            <a:r>
              <a:rPr lang="ru-RU" sz="2400" dirty="0" err="1" smtClean="0">
                <a:solidFill>
                  <a:schemeClr val="tx2"/>
                </a:solidFill>
              </a:rPr>
              <a:t>офшорных</a:t>
            </a:r>
            <a:r>
              <a:rPr lang="ru-RU" sz="2400" dirty="0" smtClean="0">
                <a:solidFill>
                  <a:schemeClr val="tx2"/>
                </a:solidFill>
              </a:rPr>
              <a:t> компаний;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не находится в перечне организаций и физ.лиц, в отношении которых имеются сведения о причастности к экстремистской деятельности или терроризму;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не получал иных субсидий из бюджета на те же цели;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не является иностранным агентом;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отсутствует просроченная задолженность по возврату средств в бюджет;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2"/>
                </a:solidFill>
              </a:rPr>
              <a:t> не является лицом, нарушившим условие о внедрении современных технологий</a:t>
            </a:r>
          </a:p>
          <a:p>
            <a:pPr>
              <a:buFontTx/>
              <a:buChar char="-"/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70216" y="3000364"/>
            <a:ext cx="10803070" cy="328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cs typeface="Times New Roman" pitchFamily="18" charset="0"/>
              </a:rPr>
              <a:t> Критерии предоставления субсидии</a:t>
            </a:r>
            <a:r>
              <a:rPr lang="ru-RU" sz="2800" dirty="0" smtClean="0">
                <a:solidFill>
                  <a:schemeClr val="tx2"/>
                </a:solidFill>
              </a:rPr>
              <a:t>:</a:t>
            </a:r>
            <a:endParaRPr lang="ru-RU" sz="4400" dirty="0" smtClean="0">
              <a:solidFill>
                <a:schemeClr val="tx2"/>
              </a:solidFill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endParaRPr lang="ru-RU" sz="2400" dirty="0" smtClean="0">
              <a:solidFill>
                <a:schemeClr val="tx2"/>
              </a:solidFill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q"/>
            </a:pPr>
            <a:endParaRPr lang="ru-RU" sz="2400" dirty="0" smtClean="0">
              <a:solidFill>
                <a:schemeClr val="tx2"/>
              </a:solidFill>
              <a:cs typeface="Montserrat"/>
            </a:endParaRPr>
          </a:p>
          <a:p>
            <a:pPr marL="342900" indent="12700"/>
            <a:endParaRPr lang="ru-RU" sz="2400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65" descr="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3552095" y="3536133"/>
            <a:ext cx="9144031" cy="2071701"/>
          </a:xfrm>
          <a:prstGeom prst="rect">
            <a:avLst/>
          </a:prstGeom>
        </p:spPr>
      </p:pic>
      <p:pic>
        <p:nvPicPr>
          <p:cNvPr id="67" name="Рисунок 66" descr="Project(2)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2" y="8001024"/>
            <a:ext cx="1105572" cy="1114416"/>
          </a:xfrm>
          <a:prstGeom prst="rect">
            <a:avLst/>
          </a:prstGeom>
        </p:spPr>
      </p:pic>
      <p:pic>
        <p:nvPicPr>
          <p:cNvPr id="77" name="Рисунок 76" descr="полос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960" y="-32"/>
            <a:ext cx="95030" cy="9144032"/>
          </a:xfrm>
          <a:prstGeom prst="rect">
            <a:avLst/>
          </a:prstGeom>
        </p:spPr>
      </p:pic>
      <p:sp>
        <p:nvSpPr>
          <p:cNvPr id="27" name="object 2"/>
          <p:cNvSpPr txBox="1">
            <a:spLocks noGrp="1"/>
          </p:cNvSpPr>
          <p:nvPr>
            <p:ph type="title"/>
          </p:nvPr>
        </p:nvSpPr>
        <p:spPr>
          <a:xfrm>
            <a:off x="3555969" y="3357554"/>
            <a:ext cx="1143007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400" spc="70" dirty="0">
                <a:solidFill>
                  <a:srgbClr val="002060"/>
                </a:solidFill>
                <a:latin typeface="Montserrat" pitchFamily="2" charset="-52"/>
                <a:cs typeface="Calibri-Light"/>
              </a:rPr>
              <a:t>СПАСИБО</a:t>
            </a:r>
            <a:r>
              <a:rPr sz="5400" spc="155" dirty="0">
                <a:solidFill>
                  <a:srgbClr val="002060"/>
                </a:solidFill>
                <a:latin typeface="Montserrat" pitchFamily="2" charset="-52"/>
                <a:cs typeface="Calibri-Light"/>
              </a:rPr>
              <a:t> </a:t>
            </a:r>
            <a:r>
              <a:rPr sz="5400" spc="65" dirty="0">
                <a:solidFill>
                  <a:srgbClr val="002060"/>
                </a:solidFill>
                <a:latin typeface="Montserrat" pitchFamily="2" charset="-52"/>
                <a:cs typeface="Calibri-Light"/>
              </a:rPr>
              <a:t>ЗА</a:t>
            </a:r>
            <a:r>
              <a:rPr sz="5400" spc="155" dirty="0">
                <a:solidFill>
                  <a:srgbClr val="002060"/>
                </a:solidFill>
                <a:latin typeface="Montserrat" pitchFamily="2" charset="-52"/>
                <a:cs typeface="Calibri-Light"/>
              </a:rPr>
              <a:t> </a:t>
            </a:r>
            <a:r>
              <a:rPr sz="5400" spc="25" dirty="0">
                <a:solidFill>
                  <a:srgbClr val="002060"/>
                </a:solidFill>
                <a:latin typeface="Montserrat" pitchFamily="2" charset="-52"/>
                <a:cs typeface="Calibri-Light"/>
              </a:rPr>
              <a:t>ВНИМАНИЕ!</a:t>
            </a:r>
            <a:endParaRPr sz="5400" dirty="0">
              <a:solidFill>
                <a:srgbClr val="002060"/>
              </a:solidFill>
              <a:latin typeface="Montserrat" pitchFamily="2" charset="-52"/>
              <a:cs typeface="Calibri-Light"/>
            </a:endParaRPr>
          </a:p>
        </p:txBody>
      </p:sp>
      <p:pic>
        <p:nvPicPr>
          <p:cNvPr id="29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27736" y="4500562"/>
            <a:ext cx="1422496" cy="1422496"/>
          </a:xfrm>
          <a:prstGeom prst="rect">
            <a:avLst/>
          </a:prstGeom>
        </p:spPr>
      </p:pic>
      <p:pic>
        <p:nvPicPr>
          <p:cNvPr id="33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99438" y="4500562"/>
            <a:ext cx="1422496" cy="1422496"/>
          </a:xfrm>
          <a:prstGeom prst="rect">
            <a:avLst/>
          </a:prstGeom>
        </p:spPr>
      </p:pic>
      <p:pic>
        <p:nvPicPr>
          <p:cNvPr id="34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99702" y="4500562"/>
            <a:ext cx="1422496" cy="1422496"/>
          </a:xfrm>
          <a:prstGeom prst="rect">
            <a:avLst/>
          </a:prstGeom>
        </p:spPr>
      </p:pic>
      <p:sp>
        <p:nvSpPr>
          <p:cNvPr id="35" name="object 3"/>
          <p:cNvSpPr txBox="1"/>
          <p:nvPr/>
        </p:nvSpPr>
        <p:spPr>
          <a:xfrm>
            <a:off x="7485058" y="8286776"/>
            <a:ext cx="257176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S</a:t>
            </a:r>
            <a:r>
              <a:rPr sz="2400" spc="-90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F</a:t>
            </a:r>
            <a:r>
              <a:rPr sz="2400" spc="5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R</a:t>
            </a:r>
            <a:r>
              <a:rPr sz="2400" spc="-85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.</a:t>
            </a:r>
            <a:r>
              <a:rPr sz="2400" spc="-60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G</a:t>
            </a:r>
            <a:r>
              <a:rPr sz="2400" spc="-105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O</a:t>
            </a:r>
            <a:r>
              <a:rPr sz="2400" spc="-229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V</a:t>
            </a:r>
            <a:r>
              <a:rPr sz="2400" spc="-10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.</a:t>
            </a:r>
            <a:r>
              <a:rPr sz="2400" spc="-65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R</a:t>
            </a:r>
            <a:r>
              <a:rPr sz="2400" dirty="0">
                <a:solidFill>
                  <a:srgbClr val="002060"/>
                </a:solidFill>
                <a:latin typeface="Montserrat" pitchFamily="2" charset="-52"/>
                <a:cs typeface="Montserrat"/>
              </a:rPr>
              <a:t>U</a:t>
            </a:r>
            <a:endParaRPr sz="2400">
              <a:solidFill>
                <a:srgbClr val="002060"/>
              </a:solidFill>
              <a:latin typeface="Montserrat" pitchFamily="2" charset="-52"/>
              <a:cs typeface="Montserrat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3913158" y="6643702"/>
            <a:ext cx="10001320" cy="1146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rgbClr val="002060"/>
                </a:solidFill>
                <a:latin typeface="Montserrat" pitchFamily="2" charset="-52"/>
                <a:cs typeface="Montserrat"/>
              </a:rPr>
              <a:t>ТЕЛЕФОН ЕДИНОГО КОНТАКТ-ЦЕНТРА СФР: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2400" dirty="0" smtClean="0">
              <a:solidFill>
                <a:srgbClr val="002060"/>
              </a:solidFill>
              <a:latin typeface="Montserrat" pitchFamily="2" charset="-52"/>
              <a:cs typeface="Montserrat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rgbClr val="002060"/>
                </a:solidFill>
                <a:latin typeface="Montserrat" pitchFamily="2" charset="-52"/>
                <a:cs typeface="Montserrat"/>
              </a:rPr>
              <a:t>  8 800 100 00 01</a:t>
            </a:r>
            <a:endParaRPr sz="2400">
              <a:solidFill>
                <a:srgbClr val="002060"/>
              </a:solidFill>
              <a:latin typeface="Montserrat" pitchFamily="2" charset="-52"/>
              <a:cs typeface="Montserrat"/>
            </a:endParaRPr>
          </a:p>
        </p:txBody>
      </p:sp>
      <p:pic>
        <p:nvPicPr>
          <p:cNvPr id="1026" name="Picture 2" descr="C:\Users\004SCHegolkovMA\Desktop\к презентации\smartphone_5603719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99306" y="7286644"/>
            <a:ext cx="571504" cy="571504"/>
          </a:xfrm>
          <a:prstGeom prst="rect">
            <a:avLst/>
          </a:prstGeom>
          <a:noFill/>
        </p:spPr>
      </p:pic>
      <p:pic>
        <p:nvPicPr>
          <p:cNvPr id="1027" name="Picture 3" descr="C:\Users\004SCHegolkovMA\Desktop\к презентации\world-wide-web_1025416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99306" y="8143900"/>
            <a:ext cx="571504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5319</TotalTime>
  <Words>3872</Words>
  <Application>Microsoft Office PowerPoint</Application>
  <PresentationFormat>Произвольный</PresentationFormat>
  <Paragraphs>983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Лескина Надежда Александровна</dc:creator>
  <cp:lastModifiedBy>GARAGE</cp:lastModifiedBy>
  <cp:revision>503</cp:revision>
  <dcterms:created xsi:type="dcterms:W3CDTF">2023-05-03T09:25:15Z</dcterms:created>
  <dcterms:modified xsi:type="dcterms:W3CDTF">2025-04-09T02:46:06Z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2023-05-03T00:00:00Z</vt:filetime>
  </property>
</Properties>
</file>